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80" r:id="rId4"/>
    <p:sldId id="258" r:id="rId5"/>
    <p:sldId id="261" r:id="rId6"/>
    <p:sldId id="263" r:id="rId7"/>
    <p:sldId id="266" r:id="rId8"/>
    <p:sldId id="264" r:id="rId9"/>
    <p:sldId id="270" r:id="rId10"/>
    <p:sldId id="271" r:id="rId11"/>
    <p:sldId id="273" r:id="rId12"/>
    <p:sldId id="274" r:id="rId13"/>
    <p:sldId id="267" r:id="rId14"/>
    <p:sldId id="268" r:id="rId15"/>
    <p:sldId id="269" r:id="rId16"/>
    <p:sldId id="262" r:id="rId17"/>
    <p:sldId id="276" r:id="rId18"/>
    <p:sldId id="275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6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4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36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20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29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4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2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0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6B96-AB2F-4930-B78D-94175D3F9E9C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2B6050-1DEF-4260-B6A8-2494E8DB2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torativeresources.org/" TargetMode="External"/><Relationship Id="rId2" Type="http://schemas.openxmlformats.org/officeDocument/2006/relationships/hyperlink" Target="http://www.shaniquajon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s://www.edutopia.org/blog/restorative-justice-resources-matt-davis" TargetMode="External"/><Relationship Id="rId4" Type="http://schemas.openxmlformats.org/officeDocument/2006/relationships/hyperlink" Target="https://www.k12admissions.com/blog/2019/05/29/restorative-justice-resources-for-schools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879A52-3C27-4497-A157-CB71C8720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291" y="4497185"/>
            <a:ext cx="10582102" cy="2202873"/>
          </a:xfrm>
        </p:spPr>
        <p:txBody>
          <a:bodyPr>
            <a:normAutofit/>
          </a:bodyPr>
          <a:lstStyle/>
          <a:p>
            <a:pPr algn="ctr"/>
            <a:r>
              <a:rPr lang="en-US" sz="2800" b="0" i="0" dirty="0">
                <a:solidFill>
                  <a:srgbClr val="5C66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Violence Prevention &amp; Reduction Program                  </a:t>
            </a:r>
          </a:p>
          <a:p>
            <a:pPr algn="ctr"/>
            <a:r>
              <a:rPr lang="en-US" sz="2800" dirty="0">
                <a:solidFill>
                  <a:srgbClr val="5C666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Assistance Meeting</a:t>
            </a:r>
          </a:p>
          <a:p>
            <a:pPr algn="ctr"/>
            <a:r>
              <a:rPr lang="en-US" sz="2800" dirty="0">
                <a:solidFill>
                  <a:srgbClr val="5C666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August 27</a:t>
            </a:r>
            <a:r>
              <a:rPr lang="en-US" sz="2800" baseline="30000" dirty="0">
                <a:solidFill>
                  <a:srgbClr val="5C666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800" dirty="0">
                <a:solidFill>
                  <a:srgbClr val="5C666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2020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91" y="304272"/>
            <a:ext cx="3607724" cy="404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90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746F8-E29C-4278-AC85-49E590A3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515" y="624110"/>
            <a:ext cx="9651098" cy="1280890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RELATED ACTIVITIES -7 maximum points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277A-8ADB-4B98-9CEA-B795C9BDC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436" y="1177447"/>
            <a:ext cx="9851176" cy="4384109"/>
          </a:xfrm>
        </p:spPr>
        <p:txBody>
          <a:bodyPr>
            <a:norm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Describe current or past activities related to restorative justice, chronic absenteeism, mentoring or related programs (include relevant current or past related partnerships).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Does your program use data to inform service delivery and/or program structure? (If so please explain)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 you connect participants to social services to help beyond programming? (i.e. wrap around services, behavioral and mental health services, </a:t>
            </a:r>
            <a:r>
              <a:rPr lang="en-US" sz="2400" u="none" strike="noStrike" kern="0" spc="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etc</a:t>
            </a:r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2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48B9-8AB4-4E7C-A08B-D3F9C5938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957" y="624110"/>
            <a:ext cx="9600656" cy="1280890"/>
          </a:xfrm>
        </p:spPr>
        <p:txBody>
          <a:bodyPr>
            <a:normAutofit/>
          </a:bodyPr>
          <a:lstStyle/>
          <a:p>
            <a:r>
              <a:rPr lang="en-US" sz="2600" b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BUDGET SUMMARY – 12 maximum points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62258-6BF4-4C53-98F2-117240911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696" y="1215025"/>
            <a:ext cx="9725916" cy="4696197"/>
          </a:xfrm>
        </p:spPr>
        <p:txBody>
          <a:bodyPr/>
          <a:lstStyle/>
          <a:p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Provide a summary of the proposed budget.</a:t>
            </a:r>
          </a:p>
          <a:p>
            <a:r>
              <a:rPr lang="en-US" sz="24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Include an estimate of program cost.</a:t>
            </a:r>
            <a:endParaRPr lang="en-US" sz="24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Who will manage the funds? Include title, relevant experience and/or abilities.</a:t>
            </a:r>
            <a:endParaRPr lang="en-US" sz="24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r>
              <a:rPr lang="en-US" sz="24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Include an itemized detailed budget as an attachment (please name the document - Detailed Budget)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u="none" strike="noStrike" kern="0" spc="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1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6C2FF-09AF-4418-82E6-61456A836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696" y="751563"/>
            <a:ext cx="9725916" cy="5159660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SUSTAINABILITY PLAN – 3 maximum points</a:t>
            </a:r>
            <a:endParaRPr lang="en-US" sz="260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u="none" strike="noStrike" kern="0" spc="0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Are there plans in place to ensure the continuation of the program? (If yes, please outline your plan)</a:t>
            </a:r>
            <a:endParaRPr lang="en-US" sz="2400" kern="0" dirty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200" b="1" dirty="0">
              <a:ln>
                <a:noFill/>
              </a:ln>
              <a:solidFill>
                <a:schemeClr val="tx1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dirty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ADDITIONAL CONSIDERATIONS (OPTIONAL) - 1 point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u="none" strike="noStrike" kern="0" spc="0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Include any other considerations for review (i.e. ability to offer in-kind support/resources).</a:t>
            </a:r>
          </a:p>
          <a:p>
            <a:pPr marL="0" indent="0">
              <a:buNone/>
            </a:pPr>
            <a:r>
              <a:rPr lang="en-US" sz="2400" b="1" kern="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Total maximum points - 40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41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80876-A520-4889-A39A-C2E45F5DD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597" y="731520"/>
            <a:ext cx="9718015" cy="5179703"/>
          </a:xfrm>
        </p:spPr>
        <p:txBody>
          <a:bodyPr/>
          <a:lstStyle/>
          <a:p>
            <a:pPr marL="0" indent="0">
              <a:buNone/>
            </a:pPr>
            <a:r>
              <a:rPr lang="en-US" sz="26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 Assistance</a:t>
            </a:r>
            <a:endParaRPr lang="en-US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grantees will be provided restorative practice training presented by the Cook County Southland Juvenile Justice Council to assist with program implementation and enhancement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 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3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B84C-329D-4E4E-9619-73D69F428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717451"/>
            <a:ext cx="9872762" cy="58943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 Evaluation</a:t>
            </a:r>
          </a:p>
          <a:p>
            <a:pPr marL="0" indent="0" algn="l"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Grantees will also be provided a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 evaluator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assist assessing the implementation or enhancement of the program.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Provide guidance and support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Ensure that goals and activities are being met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Based on each grantee’s goals and activities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Surveys, </a:t>
            </a:r>
            <a:r>
              <a:rPr lang="en-US" sz="24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analysis,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testimonials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punitive </a:t>
            </a: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3000" dirty="0">
              <a:solidFill>
                <a:schemeClr val="tx1"/>
              </a:solidFill>
              <a:latin typeface="Raleway"/>
            </a:endParaRPr>
          </a:p>
          <a:p>
            <a:pPr lvl="1"/>
            <a:endParaRPr lang="en-US" sz="3000" b="0" i="0" dirty="0">
              <a:solidFill>
                <a:srgbClr val="5C6668"/>
              </a:solidFill>
              <a:effectLst/>
              <a:latin typeface="Raleway"/>
            </a:endParaRPr>
          </a:p>
          <a:p>
            <a:pPr lvl="1"/>
            <a:endParaRPr lang="en-US" sz="4300" b="0" i="0" dirty="0">
              <a:solidFill>
                <a:srgbClr val="5C6668"/>
              </a:solidFill>
              <a:effectLst/>
              <a:latin typeface="Raleway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6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CB2C-86E7-463A-9F8E-C5A699153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654" y="852617"/>
            <a:ext cx="9576958" cy="5058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Evaluation, continued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quarterly evaluations (periods ending December 2020 and March 2021)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evaluation (period ending June 2021)</a:t>
            </a: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90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D5F01-C615-495E-B9F9-C9D651502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648" y="590844"/>
            <a:ext cx="10114672" cy="607724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</a:t>
            </a:r>
            <a:endParaRPr lang="en-US" sz="2600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en-US" sz="26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www.shaniquajones.com</a:t>
            </a:r>
            <a:endParaRPr lang="en-US" sz="26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www.restorativeresources.org</a:t>
            </a:r>
            <a:endParaRPr lang="en-US" sz="26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https://www.k12admissions.com/blog/2019/05/29/restorative-justice-resources-for-schools/</a:t>
            </a:r>
            <a:endParaRPr lang="en-US" sz="26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6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https://www.edutopia.org/blog/restorative-justice-resources-matt-davis</a:t>
            </a:r>
            <a:endParaRPr lang="en-US" sz="26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i="0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0" i="0" dirty="0">
              <a:solidFill>
                <a:srgbClr val="5C6668"/>
              </a:solidFill>
              <a:effectLst/>
              <a:latin typeface="Raleway"/>
            </a:endParaRP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9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142E0-CF56-417E-AB41-0AE0AFA96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3" y="706582"/>
            <a:ext cx="9784080" cy="5204640"/>
          </a:xfrm>
        </p:spPr>
        <p:txBody>
          <a:bodyPr/>
          <a:lstStyle/>
          <a:p>
            <a:pPr marL="0" indent="0">
              <a:buNone/>
            </a:pPr>
            <a:r>
              <a:rPr lang="en-US" sz="26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</a:p>
          <a:p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Application Deadline and submission: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Proposals must be submitted no later than 5:00pm on Friday, September 4th, 2020. 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RFP is available on SJJC website at: www.sjjcouncil.com 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anticipated that grant recipients will be announced by September 25</a:t>
            </a:r>
            <a:r>
              <a:rPr lang="en-US" sz="2400" b="0" i="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2020.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 of the slideshow will be upload to the SJJC website on Friday, August 28</a:t>
            </a:r>
            <a:r>
              <a:rPr lang="en-US" sz="24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779" y="5270396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71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6BE7-EEC9-4FDF-9750-D2CADDA5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829" y="2419004"/>
            <a:ext cx="2369127" cy="254369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  <p:pic>
        <p:nvPicPr>
          <p:cNvPr id="3" name="Picture 2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779" y="5270396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15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731" y="839585"/>
            <a:ext cx="3145511" cy="35305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58836" y="5112327"/>
            <a:ext cx="5569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Thanks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407671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46E0-7FEA-46F3-BB04-DF4A4D620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394" y="2374415"/>
            <a:ext cx="10016196" cy="4251468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Jaclin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Davis, Executive Director, Cook County Southland Juvenile Justice Council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Shelia M. Friday, Executive Director, Relativity Resources Development Group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Maya Hardy, Chief Professional Officer, United Way of Metropolitan Chicago, Southwest Region &amp; Secretary, Cook County Southland Juvenile Justice Council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Dr. Shaniqua Jones, Founder, Purple Path</a:t>
            </a:r>
          </a:p>
          <a:p>
            <a:endParaRPr lang="en-US" sz="2400" b="0" i="0" dirty="0">
              <a:solidFill>
                <a:srgbClr val="5C6668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78708"/>
            <a:ext cx="1308664" cy="14688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4394" y="681644"/>
            <a:ext cx="967729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Welcome to the Violence Prevention &amp; Reduction Program                 Technical Assistance Meeting</a:t>
            </a:r>
          </a:p>
          <a:p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Presenters:</a:t>
            </a:r>
            <a:b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0154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46E0-7FEA-46F3-BB04-DF4A4D620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4394" y="731521"/>
            <a:ext cx="10016196" cy="5894362"/>
          </a:xfrm>
        </p:spPr>
        <p:txBody>
          <a:bodyPr>
            <a:no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Mission of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Cook County Southland Juvenile Justice Council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to decrease juvenile delinquency in South Suburban Cook County through establishing partnerships, strengthening resources, and implementing diversion opportunities.  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achieve established goals, the Council partners with school districts, law enforcement agencies, court systems, municipalities, faith-based and non-profit agencies to engage youth and families within the townships of Bloom, Rich, Thornton and Bremen.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Cook County Southland Juvenile Justice Council is committed to building a bridge between home, school and the community, in an effort to provide access to thriving wrap around services, trainings and activities for the townships that we serve.</a:t>
            </a: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78708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9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6E552-A517-4D22-B4B6-1A68250F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191" y="829994"/>
            <a:ext cx="10030264" cy="6028006"/>
          </a:xfrm>
        </p:spPr>
        <p:txBody>
          <a:bodyPr>
            <a:normAutofit/>
          </a:bodyPr>
          <a:lstStyle/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The Violence Prevention &amp; Reduction Program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Purpose: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Funds will be provided to establish or enhance a program that reduces juvenile delinquency and the school-to-prison pipeline. 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 Type: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Competitive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Allocations and payment under this grant are subject to appropriation action by the Illinois General Assembly.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 Opportunity Number: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SJJC2020-VPRP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Eligible Applicants: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South Suburban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municipalities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school districts,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non-profit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organizations,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faith-based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organizations and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community-based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located in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Bloom, Rich, Thornton, and Bremen Township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 of Cook County, Illinois.  </a:t>
            </a:r>
          </a:p>
          <a:p>
            <a:pPr marL="0" indent="0" algn="l">
              <a:buNone/>
            </a:pP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78708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6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D8CD2-155C-4E0A-AF0A-E746C447E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3" y="745589"/>
            <a:ext cx="9469475" cy="611241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Applicants must provide evidence of existing competencies to provide violence prevention and reduction programming. </a:t>
            </a:r>
          </a:p>
          <a:p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 Award: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SJJC anticipates grant awards that range from $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,000 to $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0,000. Grant awards will vary depending on the needs addressed in the approved proposal and the total appropriations for the program.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 Period: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The grant period begins September 1, 2020 and through June 30, 2021.</a:t>
            </a:r>
          </a:p>
          <a:p>
            <a:pPr algn="l"/>
            <a:r>
              <a:rPr lang="en-US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Application Deadline and submission: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Proposals must be submitted no later than 5:00pm on Friday, September 4th, 2020. 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78708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9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FF8A-7770-4C63-BDC4-DC567E77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869" y="624110"/>
            <a:ext cx="9661744" cy="768592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Applicants are required to submit: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82CE4-531A-4898-AA78-F630DE33F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868" y="1392702"/>
            <a:ext cx="9661744" cy="451852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DUNS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 Cage Code 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501 (c) 3 Declaration Letter (upload)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of Directors (upload)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Raleway"/>
            </a:endParaRP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78708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1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03A57-960C-4856-BF2A-20D9781B9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071" y="789709"/>
            <a:ext cx="9619541" cy="1115290"/>
          </a:xfrm>
        </p:spPr>
        <p:txBody>
          <a:bodyPr>
            <a:noAutofit/>
          </a:bodyPr>
          <a:lstStyle/>
          <a:p>
            <a:r>
              <a:rPr lang="en-US" sz="26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 of Funds:</a:t>
            </a:r>
            <a:r>
              <a:rPr lang="en-US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Grant funds may be utilized for the following purposes:</a:t>
            </a:r>
            <a:br>
              <a:rPr lang="en-US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600" b="0" i="0" dirty="0">
                <a:solidFill>
                  <a:srgbClr val="5C6668"/>
                </a:solidFill>
                <a:effectLst/>
                <a:latin typeface="Raleway"/>
              </a:rPr>
            </a:br>
            <a:endParaRPr lang="en-US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0EF10-3F15-4B01-A7A7-AEB14D8C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071" y="972589"/>
            <a:ext cx="9619541" cy="41729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0" i="0" dirty="0">
              <a:solidFill>
                <a:srgbClr val="5C6668"/>
              </a:solidFill>
              <a:effectLst/>
              <a:latin typeface="Raleway"/>
            </a:endParaRP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payment to consultants and speakers</a:t>
            </a:r>
            <a:endParaRPr lang="en-US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Implement or enhance a restorative practice program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Hire or retain a youth/juvenile officer or staff to perform responsibilities related to restorative practice and Chronic Absenteeism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Provide mentoring and counseling services to youth</a:t>
            </a:r>
          </a:p>
          <a:p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Provide diversion programs to youth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78708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6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6E552-A517-4D22-B4B6-1A68250F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529" y="166255"/>
            <a:ext cx="9782162" cy="590203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800" b="0" i="0" dirty="0">
              <a:solidFill>
                <a:srgbClr val="5C6668"/>
              </a:solidFill>
              <a:effectLst/>
              <a:latin typeface="Raleway"/>
            </a:endParaRPr>
          </a:p>
          <a:p>
            <a:pPr marL="0" indent="0" algn="l">
              <a:buNone/>
            </a:pPr>
            <a:r>
              <a:rPr lang="en-US" sz="26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 of Funds, Continued</a:t>
            </a:r>
          </a:p>
          <a:p>
            <a:pPr marL="0" indent="0" algn="l">
              <a:buNone/>
            </a:pPr>
            <a:endParaRPr lang="en-US" sz="800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Host programs for youth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Provide transportation for youth travel to events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Host webinars and virtual meetings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Purchase supplies and equipment utilized for the program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Purchase snacks and food consumed by program participants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pay for program meeting space</a:t>
            </a:r>
          </a:p>
          <a:p>
            <a:pPr algn="l"/>
            <a:endParaRPr lang="en-US" sz="2800" b="0" i="0" dirty="0">
              <a:solidFill>
                <a:srgbClr val="5C6668"/>
              </a:solidFill>
              <a:effectLst/>
              <a:latin typeface="Raleway"/>
            </a:endParaRP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58" y="5253770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7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94434-6F31-4FFA-BE7B-24256EBAE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985" y="748144"/>
            <a:ext cx="9750627" cy="1156855"/>
          </a:xfrm>
        </p:spPr>
        <p:txBody>
          <a:bodyPr>
            <a:normAutofit/>
          </a:bodyPr>
          <a:lstStyle/>
          <a:p>
            <a:r>
              <a:rPr lang="en-US" sz="2600" b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PROGRAM DESCRIPTION – 17 maximum points </a:t>
            </a:r>
            <a:br>
              <a:rPr lang="en-US" sz="26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</a:b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6886D-5BA8-4BEE-B5A7-09236E99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985" y="1313411"/>
            <a:ext cx="9750627" cy="4597811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Provide a summary of the proposed program (Include how the program will be implemented and managed; both </a:t>
            </a:r>
            <a:r>
              <a:rPr lang="en-US" sz="2600" b="1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virtual and in-person delivery methods</a:t>
            </a:r>
            <a:r>
              <a:rPr lang="en-US" sz="26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; potential current or future innovative practices)  </a:t>
            </a:r>
            <a:endParaRPr lang="en-US" sz="9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kern="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</a:t>
            </a:r>
            <a:r>
              <a:rPr lang="en-US" sz="26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escribe the geographic community/communities to be served by this program. </a:t>
            </a:r>
            <a:endParaRPr lang="en-US" sz="26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Identify key program staff.</a:t>
            </a:r>
            <a:endParaRPr lang="en-US" sz="26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How will the program participants be identified?</a:t>
            </a:r>
            <a:endParaRPr lang="en-US" sz="2600" kern="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u="none" strike="noStrike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How will the program be monitored? (Describe the methods you will use to track outcomes in this program - i.e. How will you obtain your metrics?)  </a:t>
            </a:r>
          </a:p>
          <a:p>
            <a:endParaRPr lang="en-US" dirty="0"/>
          </a:p>
        </p:txBody>
      </p:sp>
      <p:pic>
        <p:nvPicPr>
          <p:cNvPr id="4" name="Picture 3" descr="A picture containing scale&#10;&#10;Description automatically generated">
            <a:extLst>
              <a:ext uri="{FF2B5EF4-FFF2-40B4-BE49-F238E27FC236}">
                <a16:creationId xmlns:a16="http://schemas.microsoft.com/office/drawing/2014/main" id="{C37E710F-F0AF-49C4-8369-CE499C4CA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280" y="5311959"/>
            <a:ext cx="1308664" cy="146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769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355</TotalTime>
  <Words>1019</Words>
  <Application>Microsoft Office PowerPoint</Application>
  <PresentationFormat>Widescreen</PresentationFormat>
  <Paragraphs>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Raleway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Applicants are required to submit:</vt:lpstr>
      <vt:lpstr>Use of Funds: Grant funds may be utilized for the following purposes:   </vt:lpstr>
      <vt:lpstr>PowerPoint Presentation</vt:lpstr>
      <vt:lpstr>PROGRAM DESCRIPTION – 17 maximum points  </vt:lpstr>
      <vt:lpstr>PROGRAM RELATED ACTIVITIES -7 maximum points</vt:lpstr>
      <vt:lpstr>BUDGET SUMMARY – 12 maximum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 County Southland Juvenile Justice Council</dc:title>
  <dc:creator>Shelia Friday</dc:creator>
  <cp:lastModifiedBy>Shelia Friday</cp:lastModifiedBy>
  <cp:revision>34</cp:revision>
  <dcterms:created xsi:type="dcterms:W3CDTF">2020-08-25T01:08:09Z</dcterms:created>
  <dcterms:modified xsi:type="dcterms:W3CDTF">2020-08-26T16:14:59Z</dcterms:modified>
</cp:coreProperties>
</file>